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831" r:id="rId3"/>
  </p:sldMasterIdLst>
  <p:notesMasterIdLst>
    <p:notesMasterId r:id="rId31"/>
  </p:notesMasterIdLst>
  <p:sldIdLst>
    <p:sldId id="4620" r:id="rId4"/>
    <p:sldId id="4615" r:id="rId5"/>
    <p:sldId id="4622" r:id="rId6"/>
    <p:sldId id="4624" r:id="rId7"/>
    <p:sldId id="4619" r:id="rId8"/>
    <p:sldId id="4623" r:id="rId9"/>
    <p:sldId id="4627" r:id="rId10"/>
    <p:sldId id="4626" r:id="rId11"/>
    <p:sldId id="4625" r:id="rId12"/>
    <p:sldId id="4654" r:id="rId13"/>
    <p:sldId id="4631" r:id="rId14"/>
    <p:sldId id="4633" r:id="rId15"/>
    <p:sldId id="4651" r:id="rId16"/>
    <p:sldId id="4652" r:id="rId17"/>
    <p:sldId id="4653" r:id="rId18"/>
    <p:sldId id="4628" r:id="rId19"/>
    <p:sldId id="4635" r:id="rId20"/>
    <p:sldId id="4657" r:id="rId21"/>
    <p:sldId id="4632" r:id="rId22"/>
    <p:sldId id="4642" r:id="rId23"/>
    <p:sldId id="4639" r:id="rId24"/>
    <p:sldId id="4647" r:id="rId25"/>
    <p:sldId id="4637" r:id="rId26"/>
    <p:sldId id="4638" r:id="rId27"/>
    <p:sldId id="4656" r:id="rId28"/>
    <p:sldId id="4629" r:id="rId29"/>
    <p:sldId id="463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jose" initials="v" lastIdx="18" clrIdx="0"/>
  <p:cmAuthor id="1" name="John F. Sapper" initials="JFS" lastIdx="13" clrIdx="1"/>
  <p:cmAuthor id="2" name="petrenko" initials="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57111"/>
    <a:srgbClr val="F8F8F8"/>
    <a:srgbClr val="CC3300"/>
    <a:srgbClr val="57E4F7"/>
    <a:srgbClr val="F3A05B"/>
    <a:srgbClr val="D66A10"/>
    <a:srgbClr val="FF00FF"/>
    <a:srgbClr val="67B361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7373" autoAdjust="0"/>
  </p:normalViewPr>
  <p:slideViewPr>
    <p:cSldViewPr>
      <p:cViewPr>
        <p:scale>
          <a:sx n="81" d="100"/>
          <a:sy n="81" d="100"/>
        </p:scale>
        <p:origin x="1023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C6E5-F944-4E40-A309-0B6539CDD40F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611F-C9D4-4B7F-B995-0E5DA08EE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8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A94BF-AA1B-4198-980A-5DE206828C8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2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4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3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0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7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2E7B-C958-47DD-8256-34D91B55A0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6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6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4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8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11F-C9D4-4B7F-B995-0E5DA08EE2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8950" y="6368696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ED84-7DD4-4749-82FE-68C9B825A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3C31-57C5-4165-A008-BC7138B6A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"/>
            <a:ext cx="1981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791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CD4F-D4D9-47E2-9141-ED630DDFB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169D-9690-42A1-BDB8-AD0E6FD2A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FD0C-FACB-4F30-A29C-85C88373E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209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3434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34EC-C282-49F2-9E78-E6A8A2537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209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3434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3434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4743-F22D-4E95-B8FD-3A3F78D63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200"/>
            <a:ext cx="79248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5F00-DF94-4860-BD44-354F77E15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597A-44E1-4A9A-9A17-7B1293476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3EDB-A98E-477A-AD45-E0FC610956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2BE3F-4725-4859-B568-8C5F335656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7075" y="6387107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49EF-5C0E-4252-9A3E-F116EF0A1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93FAC-28FD-44E6-82E8-C17DC4FFCF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999AD-D36B-44CA-AB00-4B4EE86BB3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9FE4F-04BB-444F-8359-BD7E22AD03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EC8F6-BC43-4A4A-B0DB-83832F42E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83165-1963-40EC-90DF-388A2D3EBF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FC8DF-0C10-494D-BA2D-EAE2E784B8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D64C2-FCC2-4220-A2A8-CAF0BFFB09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2A282-1F86-474E-AB30-400C3095AB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"/>
            <a:ext cx="1981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791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455CB-111A-4069-9349-B49F5222F5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52985-9B5E-458C-B0EB-82F244B299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BFB6-9886-444C-B30D-8186AEF03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224D1-8F58-45DA-A3E9-9E36EDBFCA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209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3434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7D9B4-C0B0-4E07-9A38-18CF5CDFD0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05C4B-4273-49A0-8D26-BFCD773FD6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6EC9-FBE2-48E9-8C41-A2F8C70841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200"/>
            <a:ext cx="79248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8607C-22A5-438C-A92B-1EF30996BA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F4806-98C9-470F-936D-553BB1FD9E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D3C4C-53A4-47B2-833E-BE4132837B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39D3-3F24-4BD9-96C4-B62A68300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D9FF-6ED6-4A28-8387-D7572113B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E1C4-440A-4E13-ABE5-9FEAF7D20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5302" y="6368696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75AC7-8DC2-471B-9572-3133D44CA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4523-E6C4-44C1-A607-B0EBA72A9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DF10-B975-4CAE-9DAF-5BCBAB0AE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 descr="goesr_iosspdt_template1"/>
          <p:cNvPicPr>
            <a:picLocks noChangeAspect="1" noChangeArrowheads="1"/>
          </p:cNvPicPr>
          <p:nvPr/>
        </p:nvPicPr>
        <p:blipFill>
          <a:blip r:embed="rId19" cstate="print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4D5EE31A-433B-49A2-B7AB-4D4081DB42B5}" type="slidenum">
              <a:rPr lang="en-US" b="1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defRPr/>
            </a:pP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defRPr/>
            </a:pP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8" name="Picture 39" descr="NOAA-NESDI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goesr_iosspdt_template1"/>
          <p:cNvPicPr>
            <a:picLocks noChangeAspect="1" noChangeArrowheads="1"/>
          </p:cNvPicPr>
          <p:nvPr/>
        </p:nvPicPr>
        <p:blipFill>
          <a:blip r:embed="rId21" cstate="print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962FEE-34AF-4576-91A7-CF2492FE23BB}" type="slidenum">
              <a:rPr lang="en-US" b="1" smtClean="0">
                <a:solidFill>
                  <a:srgbClr val="FFFF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5077EF"/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4" name="Picture 39" descr="NOAA-NESDI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 descr="goesr_iosspdt_template1"/>
          <p:cNvPicPr>
            <a:picLocks noChangeAspect="1" noChangeArrowheads="1"/>
          </p:cNvPicPr>
          <p:nvPr/>
        </p:nvPicPr>
        <p:blipFill>
          <a:blip r:embed="rId2" cstate="print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defRPr/>
            </a:pP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defRPr/>
            </a:pP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8" name="Picture 39" descr="NOAA-NES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ssec.wisc.edu/evas/UW-Glance/wikis/hom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091DE-2B22-4F78-9D87-08D24DE700E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2870" y="1542276"/>
            <a:ext cx="8869633" cy="25602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Symbol" pitchFamily="18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Book Antiqua" pitchFamily="18" charset="0"/>
              </a:rPr>
              <a:t>NOAA Algorithm Scientific Software Integration and System Transition Team (ASSISTT) Collaboration with CSPP Geo on L2 Product Software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b="1" dirty="0">
              <a:solidFill>
                <a:srgbClr val="FAFD00"/>
              </a:solidFill>
              <a:latin typeface="Book Antiqua" pitchFamily="18" charset="0"/>
            </a:endParaRPr>
          </a:p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Hua Xie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1,3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Shanna Sampson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2,3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Tom King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1,3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</a:t>
            </a:r>
          </a:p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  <a:defRPr/>
            </a:pPr>
            <a:r>
              <a:rPr lang="en-US" b="1" i="1" dirty="0" err="1">
                <a:solidFill>
                  <a:srgbClr val="FFFF00"/>
                </a:solidFill>
                <a:latin typeface="Book Antiqua" pitchFamily="18" charset="0"/>
              </a:rPr>
              <a:t>Yunhui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 Zhao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2,3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 Claire McCaskill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1,3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Ricky Rollins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2,3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</a:t>
            </a:r>
          </a:p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  <a:defRPr/>
            </a:pPr>
            <a:r>
              <a:rPr lang="en-US" b="1" i="1" dirty="0" err="1">
                <a:solidFill>
                  <a:srgbClr val="FFFF00"/>
                </a:solidFill>
                <a:latin typeface="Book Antiqua" pitchFamily="18" charset="0"/>
              </a:rPr>
              <a:t>Aiwu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 Li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1,3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, Brian Helgans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2,3</a:t>
            </a:r>
            <a:r>
              <a:rPr lang="en-US" b="1" i="1" dirty="0">
                <a:solidFill>
                  <a:srgbClr val="FFFF00"/>
                </a:solidFill>
                <a:latin typeface="Book Antiqua" pitchFamily="18" charset="0"/>
              </a:rPr>
              <a:t> and Walter Wolf</a:t>
            </a:r>
            <a:r>
              <a:rPr lang="en-US" b="1" i="1" baseline="30000" dirty="0">
                <a:solidFill>
                  <a:srgbClr val="FFFF00"/>
                </a:solidFill>
                <a:latin typeface="Book Antiqua" pitchFamily="18" charset="0"/>
              </a:rPr>
              <a:t>3</a:t>
            </a:r>
            <a:endParaRPr lang="en-US" b="1" i="1" dirty="0">
              <a:solidFill>
                <a:srgbClr val="FFFF00"/>
              </a:solidFill>
              <a:latin typeface="Book Antiqua" pitchFamily="18" charset="0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br>
              <a:rPr lang="en-US" b="1" dirty="0">
                <a:solidFill>
                  <a:srgbClr val="FAFD00"/>
                </a:solidFill>
                <a:latin typeface="Book Antiqua" pitchFamily="18" charset="0"/>
              </a:rPr>
            </a:br>
            <a:endParaRPr lang="en-US" b="1" dirty="0">
              <a:solidFill>
                <a:srgbClr val="FAFD0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2871" y="5779240"/>
            <a:ext cx="548634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i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pt-BR" i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 M. Systems Group, Rockville, MD 20852, USA</a:t>
            </a:r>
            <a:endParaRPr lang="en-US" sz="1400" i="1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i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i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GAMA-1 Technologies, Greenbelt, MD 20770, USA</a:t>
            </a:r>
            <a:endParaRPr lang="en-US" sz="1400" i="1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i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NOAA/NESDIS/STAR, College Park, MD 20740, USA</a:t>
            </a:r>
            <a:endParaRPr lang="en-US" sz="1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9952"/>
            <a:ext cx="1953157" cy="58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925" y="5806414"/>
            <a:ext cx="1245075" cy="1034045"/>
          </a:xfrm>
          <a:prstGeom prst="rect">
            <a:avLst/>
          </a:prstGeom>
        </p:spPr>
      </p:pic>
      <p:sp>
        <p:nvSpPr>
          <p:cNvPr id="2" name="AutoShape 2" descr="Image result for noaa logo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noaa logo"/>
          <p:cNvSpPr>
            <a:spLocks noChangeAspect="1" noChangeArrowheads="1"/>
          </p:cNvSpPr>
          <p:nvPr/>
        </p:nvSpPr>
        <p:spPr bwMode="auto">
          <a:xfrm>
            <a:off x="2834659" y="275135"/>
            <a:ext cx="2496206" cy="24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958" y="134964"/>
            <a:ext cx="1325883" cy="12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59" y="228635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778030"/>
            <a:ext cx="7848601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ASSISTT generated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US" dirty="0">
                <a:latin typeface="+mj-lt"/>
              </a:rPr>
              <a:t>aseline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US" dirty="0">
                <a:latin typeface="+mj-lt"/>
              </a:rPr>
              <a:t>loud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M</a:t>
            </a:r>
            <a:r>
              <a:rPr lang="en-US" dirty="0">
                <a:latin typeface="+mj-lt"/>
              </a:rPr>
              <a:t>ask with CSPP-geo beta package on both regular Linux and Docker container in Cluster</a:t>
            </a:r>
          </a:p>
          <a:p>
            <a:r>
              <a:rPr lang="en-US" dirty="0">
                <a:latin typeface="+mj-lt"/>
              </a:rPr>
              <a:t>Slight difference between CSPP team and ASSISTT can be explained by uncertainties in environment setup</a:t>
            </a:r>
          </a:p>
          <a:p>
            <a:r>
              <a:rPr lang="en-US" dirty="0">
                <a:latin typeface="+mj-lt"/>
              </a:rPr>
              <a:t>ASSISTT also generated BCM with Framework (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FW</a:t>
            </a:r>
            <a:r>
              <a:rPr lang="en-US" dirty="0">
                <a:latin typeface="+mj-lt"/>
              </a:rPr>
              <a:t>) and compared;  good agreement indicates BCM is processed well as expected in CSPP-geo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57" y="320074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Future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62" y="1758730"/>
            <a:ext cx="7528521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ASSISTT is transitioning from FW1 to FW2</a:t>
            </a:r>
          </a:p>
          <a:p>
            <a:r>
              <a:rPr lang="en-US" dirty="0">
                <a:latin typeface="+mj-lt"/>
              </a:rPr>
              <a:t>ASSISTT is going to collect enterprise version scientific updates from teams and deliver those updates in FW2 to GOES-R Ground for GOES-17 maturity review </a:t>
            </a:r>
          </a:p>
          <a:p>
            <a:r>
              <a:rPr lang="en-US" dirty="0">
                <a:latin typeface="+mj-lt"/>
              </a:rPr>
              <a:t>ASSISTT will deliver enterprise version algorithms in FW2 to CSPP</a:t>
            </a:r>
          </a:p>
          <a:p>
            <a:pPr marL="457200" lvl="1" indent="0">
              <a:buNone/>
            </a:pP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20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57" y="228635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Cloud Mask update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806" y="1874537"/>
            <a:ext cx="8168594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GOES-R Cloud Mask team : </a:t>
            </a:r>
          </a:p>
          <a:p>
            <a:pPr lvl="1"/>
            <a:r>
              <a:rPr lang="en-US" dirty="0">
                <a:latin typeface="+mj-lt"/>
              </a:rPr>
              <a:t>Andy </a:t>
            </a:r>
            <a:r>
              <a:rPr lang="en-US" dirty="0" err="1">
                <a:latin typeface="+mj-lt"/>
              </a:rPr>
              <a:t>Heidinger</a:t>
            </a:r>
            <a:r>
              <a:rPr lang="en-US" dirty="0">
                <a:latin typeface="+mj-lt"/>
              </a:rPr>
              <a:t> (lead), William </a:t>
            </a:r>
            <a:r>
              <a:rPr lang="en-US" dirty="0" err="1">
                <a:latin typeface="+mj-lt"/>
              </a:rPr>
              <a:t>Straka</a:t>
            </a:r>
            <a:r>
              <a:rPr lang="en-US" dirty="0">
                <a:latin typeface="+mj-lt"/>
              </a:rPr>
              <a:t>, 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    Denis </a:t>
            </a:r>
            <a:r>
              <a:rPr lang="en-US" dirty="0" err="1">
                <a:latin typeface="+mj-lt"/>
              </a:rPr>
              <a:t>Botambekov</a:t>
            </a:r>
            <a:r>
              <a:rPr lang="en-US" dirty="0">
                <a:latin typeface="+mj-lt"/>
              </a:rPr>
              <a:t>, and Yue Li </a:t>
            </a:r>
          </a:p>
          <a:p>
            <a:r>
              <a:rPr lang="en-US" dirty="0">
                <a:latin typeface="+mj-lt"/>
              </a:rPr>
              <a:t>Baseline (</a:t>
            </a:r>
            <a:r>
              <a:rPr lang="en-US" dirty="0">
                <a:solidFill>
                  <a:srgbClr val="FFFF66"/>
                </a:solidFill>
                <a:latin typeface="+mj-lt"/>
              </a:rPr>
              <a:t>BL</a:t>
            </a:r>
            <a:r>
              <a:rPr lang="en-US" dirty="0">
                <a:latin typeface="+mj-lt"/>
              </a:rPr>
              <a:t>): </a:t>
            </a:r>
          </a:p>
          <a:p>
            <a:pPr lvl="1"/>
            <a:r>
              <a:rPr lang="en-US" dirty="0">
                <a:latin typeface="+mj-lt"/>
              </a:rPr>
              <a:t>Delivered to GOES-R GPO in 2011 by ASSISTT, need Temporal (previous 1-hr Cloud Mask and previous 1 time step CRTM)</a:t>
            </a:r>
          </a:p>
          <a:p>
            <a:r>
              <a:rPr lang="en-US" dirty="0">
                <a:latin typeface="+mj-lt"/>
              </a:rPr>
              <a:t>Enterprise (</a:t>
            </a:r>
            <a:r>
              <a:rPr lang="en-US" dirty="0">
                <a:solidFill>
                  <a:srgbClr val="FFFF66"/>
                </a:solidFill>
                <a:latin typeface="+mj-lt"/>
              </a:rPr>
              <a:t>EN</a:t>
            </a:r>
            <a:r>
              <a:rPr lang="en-US" dirty="0">
                <a:latin typeface="+mj-lt"/>
              </a:rPr>
              <a:t>): </a:t>
            </a:r>
          </a:p>
          <a:p>
            <a:pPr lvl="1"/>
            <a:r>
              <a:rPr lang="en-US" dirty="0">
                <a:latin typeface="+mj-lt"/>
              </a:rPr>
              <a:t>N</a:t>
            </a:r>
            <a:r>
              <a:rPr lang="en-US" dirty="0">
                <a:effectLst/>
                <a:latin typeface="+mj-lt"/>
              </a:rPr>
              <a:t>aïve Bayesian method with more sensor channels and new tests, no Temporal needed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29" y="1660540"/>
            <a:ext cx="6926942" cy="50196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8757" y="228635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Cloud Mask update </a:t>
            </a:r>
          </a:p>
        </p:txBody>
      </p:sp>
    </p:spTree>
    <p:extLst>
      <p:ext uri="{BB962C8B-B14F-4D97-AF65-F5344CB8AC3E}">
        <p14:creationId xmlns:p14="http://schemas.microsoft.com/office/powerpoint/2010/main" val="4461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609725"/>
            <a:ext cx="6766486" cy="5197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0196" y="228635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Cloud Mask update </a:t>
            </a:r>
          </a:p>
        </p:txBody>
      </p:sp>
    </p:spTree>
    <p:extLst>
      <p:ext uri="{BB962C8B-B14F-4D97-AF65-F5344CB8AC3E}">
        <p14:creationId xmlns:p14="http://schemas.microsoft.com/office/powerpoint/2010/main" val="2581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13" y="1554463"/>
            <a:ext cx="6474135" cy="53492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4950" y="180387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Cloud Mask update </a:t>
            </a:r>
          </a:p>
        </p:txBody>
      </p:sp>
    </p:spTree>
    <p:extLst>
      <p:ext uri="{BB962C8B-B14F-4D97-AF65-F5344CB8AC3E}">
        <p14:creationId xmlns:p14="http://schemas.microsoft.com/office/powerpoint/2010/main" val="332656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22" y="143289"/>
            <a:ext cx="7223681" cy="1062387"/>
          </a:xfrm>
        </p:spPr>
        <p:txBody>
          <a:bodyPr/>
          <a:lstStyle/>
          <a:p>
            <a:pPr algn="l"/>
            <a:r>
              <a:rPr lang="en-US" dirty="0"/>
              <a:t>Cloud Mask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61" y="1508781"/>
            <a:ext cx="6551680" cy="5174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0069" y="3829459"/>
            <a:ext cx="251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57111"/>
                </a:solidFill>
                <a:latin typeface="+mj-lt"/>
              </a:rPr>
              <a:t>Mode 6</a:t>
            </a:r>
          </a:p>
          <a:p>
            <a:r>
              <a:rPr lang="en-US" sz="2000" b="1" dirty="0">
                <a:solidFill>
                  <a:srgbClr val="E57111"/>
                </a:solidFill>
                <a:latin typeface="+mj-lt"/>
              </a:rPr>
              <a:t>New GFS data gv3</a:t>
            </a:r>
          </a:p>
        </p:txBody>
      </p:sp>
    </p:spTree>
    <p:extLst>
      <p:ext uri="{BB962C8B-B14F-4D97-AF65-F5344CB8AC3E}">
        <p14:creationId xmlns:p14="http://schemas.microsoft.com/office/powerpoint/2010/main" val="279082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22" y="143289"/>
            <a:ext cx="7223681" cy="1062387"/>
          </a:xfrm>
        </p:spPr>
        <p:txBody>
          <a:bodyPr/>
          <a:lstStyle/>
          <a:p>
            <a:pPr algn="l"/>
            <a:r>
              <a:rPr lang="en-US" dirty="0"/>
              <a:t>Cloud Mask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611593"/>
            <a:ext cx="6648450" cy="5200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928" y="6363567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57111"/>
                </a:solidFill>
                <a:latin typeface="+mj-lt"/>
              </a:rPr>
              <a:t>Less cloud from ECM</a:t>
            </a:r>
          </a:p>
        </p:txBody>
      </p:sp>
    </p:spTree>
    <p:extLst>
      <p:ext uri="{BB962C8B-B14F-4D97-AF65-F5344CB8AC3E}">
        <p14:creationId xmlns:p14="http://schemas.microsoft.com/office/powerpoint/2010/main" val="407767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57" y="137196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367" y="1874537"/>
            <a:ext cx="8412388" cy="4114800"/>
          </a:xfrm>
        </p:spPr>
        <p:txBody>
          <a:bodyPr/>
          <a:lstStyle/>
          <a:p>
            <a:r>
              <a:rPr lang="en-US" dirty="0">
                <a:effectLst/>
                <a:latin typeface="+mj-lt"/>
              </a:rPr>
              <a:t>Selecting cloud mask algorithm as an example, it is obviously seen that outputs change due to the development of the algorithm by the science team</a:t>
            </a:r>
          </a:p>
          <a:p>
            <a:endParaRPr lang="en-US" sz="800" dirty="0">
              <a:effectLst/>
              <a:latin typeface="+mj-lt"/>
            </a:endParaRPr>
          </a:p>
          <a:p>
            <a:r>
              <a:rPr lang="en-US" dirty="0">
                <a:latin typeface="+mj-lt"/>
              </a:rPr>
              <a:t>We're expecting enterprise algorithms to perform better than their baseline counterparts which will improve product results in CSPP-Geo</a:t>
            </a:r>
          </a:p>
          <a:p>
            <a:endParaRPr lang="en-US" sz="800" dirty="0">
              <a:latin typeface="+mj-lt"/>
            </a:endParaRPr>
          </a:p>
          <a:p>
            <a:pPr lvl="1"/>
            <a:r>
              <a:rPr lang="en-US" dirty="0">
                <a:effectLst/>
                <a:latin typeface="+mj-lt"/>
              </a:rPr>
              <a:t>Development of algorithm itself</a:t>
            </a:r>
          </a:p>
          <a:p>
            <a:pPr lvl="1"/>
            <a:r>
              <a:rPr lang="en-US" dirty="0">
                <a:effectLst/>
                <a:latin typeface="+mj-lt"/>
              </a:rPr>
              <a:t>Development of upstream algorithms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6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143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Framework comparison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9477336"/>
              </p:ext>
            </p:extLst>
          </p:nvPr>
        </p:nvGraphicFramePr>
        <p:xfrm>
          <a:off x="365806" y="1454849"/>
          <a:ext cx="8412388" cy="500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575">
                  <a:extLst>
                    <a:ext uri="{9D8B030D-6E8A-4147-A177-3AD203B41FA5}">
                      <a16:colId xmlns:a16="http://schemas.microsoft.com/office/drawing/2014/main" val="1391220567"/>
                    </a:ext>
                  </a:extLst>
                </a:gridCol>
                <a:gridCol w="2603834">
                  <a:extLst>
                    <a:ext uri="{9D8B030D-6E8A-4147-A177-3AD203B41FA5}">
                      <a16:colId xmlns:a16="http://schemas.microsoft.com/office/drawing/2014/main" val="995051267"/>
                    </a:ext>
                  </a:extLst>
                </a:gridCol>
                <a:gridCol w="2486979">
                  <a:extLst>
                    <a:ext uri="{9D8B030D-6E8A-4147-A177-3AD203B41FA5}">
                      <a16:colId xmlns:a16="http://schemas.microsoft.com/office/drawing/2014/main" val="400714162"/>
                    </a:ext>
                  </a:extLst>
                </a:gridCol>
              </a:tblGrid>
              <a:tr h="336549"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Framework1 (FW1)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Framework2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(FW2)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37766"/>
                  </a:ext>
                </a:extLst>
              </a:tr>
              <a:tr h="39750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Developing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6953"/>
                  </a:ext>
                </a:extLst>
              </a:tr>
              <a:tr h="88226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Compiler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Intel 11+</a:t>
                      </a:r>
                    </a:p>
                    <a:p>
                      <a:r>
                        <a:rPr lang="en-US" sz="2000" b="1" dirty="0">
                          <a:latin typeface="+mj-lt"/>
                        </a:rPr>
                        <a:t>GNU 4.4.3+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Intel 16.0.4</a:t>
                      </a:r>
                      <a:r>
                        <a:rPr lang="en-US" sz="2000" b="1" baseline="0" dirty="0">
                          <a:latin typeface="+mj-lt"/>
                        </a:rPr>
                        <a:t> +</a:t>
                      </a:r>
                    </a:p>
                    <a:p>
                      <a:r>
                        <a:rPr lang="en-US" sz="2000" b="1" baseline="0" dirty="0">
                          <a:latin typeface="+mj-lt"/>
                        </a:rPr>
                        <a:t>GNU 5.4.0 +</a:t>
                      </a:r>
                    </a:p>
                    <a:p>
                      <a:r>
                        <a:rPr lang="en-US" sz="2000" b="1" baseline="0" dirty="0">
                          <a:latin typeface="+mj-lt"/>
                        </a:rPr>
                        <a:t>Python3 +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40516"/>
                  </a:ext>
                </a:extLst>
              </a:tr>
              <a:tr h="67865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Programming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FORTRAN 90</a:t>
                      </a:r>
                    </a:p>
                    <a:p>
                      <a:r>
                        <a:rPr lang="en-US" sz="2000" b="1" dirty="0">
                          <a:latin typeface="+mj-lt"/>
                        </a:rPr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FORTRAN</a:t>
                      </a:r>
                      <a:r>
                        <a:rPr lang="en-US" sz="2000" b="1" baseline="0" dirty="0">
                          <a:latin typeface="+mj-lt"/>
                        </a:rPr>
                        <a:t> 2003</a:t>
                      </a:r>
                    </a:p>
                    <a:p>
                      <a:r>
                        <a:rPr lang="en-US" sz="2000" b="1" baseline="0" dirty="0">
                          <a:latin typeface="+mj-lt"/>
                        </a:rPr>
                        <a:t>C++ 11 standard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00924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Run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483541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Sequential</a:t>
                      </a:r>
                      <a:r>
                        <a:rPr lang="en-US" sz="2000" b="1" baseline="0" dirty="0">
                          <a:latin typeface="+mj-lt"/>
                        </a:rPr>
                        <a:t> processing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58225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Parallel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647007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Data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40189"/>
                  </a:ext>
                </a:extLst>
              </a:tr>
              <a:tr h="44259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Padding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89167"/>
                  </a:ext>
                </a:extLst>
              </a:tr>
              <a:tr h="44259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BL +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416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6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2209800"/>
            <a:ext cx="7711399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Introduction to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US" dirty="0">
                <a:latin typeface="+mj-lt"/>
              </a:rPr>
              <a:t>lgorithm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dirty="0">
                <a:latin typeface="+mj-lt"/>
              </a:rPr>
              <a:t>cientific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dirty="0">
                <a:latin typeface="+mj-lt"/>
              </a:rPr>
              <a:t>oftware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I</a:t>
            </a:r>
            <a:r>
              <a:rPr lang="en-US" dirty="0">
                <a:latin typeface="+mj-lt"/>
              </a:rPr>
              <a:t>ntegration and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dirty="0">
                <a:latin typeface="+mj-lt"/>
              </a:rPr>
              <a:t>ystem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T</a:t>
            </a:r>
            <a:r>
              <a:rPr lang="en-US" dirty="0">
                <a:latin typeface="+mj-lt"/>
              </a:rPr>
              <a:t>ransition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T</a:t>
            </a:r>
            <a:r>
              <a:rPr lang="en-US" dirty="0">
                <a:latin typeface="+mj-lt"/>
              </a:rPr>
              <a:t>eam</a:t>
            </a:r>
          </a:p>
          <a:p>
            <a:pPr marL="0" indent="0">
              <a:buNone/>
            </a:pPr>
            <a:r>
              <a:rPr lang="en-US" sz="800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Collaboration with CSPP</a:t>
            </a:r>
          </a:p>
          <a:p>
            <a:pPr lvl="1"/>
            <a:r>
              <a:rPr lang="en-US" dirty="0">
                <a:latin typeface="+mj-lt"/>
              </a:rPr>
              <a:t>Current work</a:t>
            </a:r>
          </a:p>
          <a:p>
            <a:pPr lvl="1"/>
            <a:r>
              <a:rPr lang="en-US" dirty="0">
                <a:latin typeface="+mj-lt"/>
              </a:rPr>
              <a:t>Future plan</a:t>
            </a:r>
          </a:p>
          <a:p>
            <a:pPr marL="457200" lvl="1" indent="0">
              <a:buNone/>
            </a:pPr>
            <a:endParaRPr lang="en-US" sz="800" dirty="0">
              <a:latin typeface="+mj-lt"/>
            </a:endParaRPr>
          </a:p>
          <a:p>
            <a:r>
              <a:rPr lang="en-US" dirty="0">
                <a:latin typeface="+mj-lt"/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96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2290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179077"/>
            <a:ext cx="7848600" cy="1143000"/>
          </a:xfrm>
        </p:spPr>
        <p:txBody>
          <a:bodyPr/>
          <a:lstStyle/>
          <a:p>
            <a:r>
              <a:rPr lang="en-US" sz="4000" dirty="0"/>
              <a:t>FW running time comparison</a:t>
            </a:r>
            <a:br>
              <a:rPr lang="en-US" sz="4000" dirty="0"/>
            </a:br>
            <a:r>
              <a:rPr lang="en-US" sz="4000" dirty="0"/>
              <a:t>(sequential)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89" y="1638300"/>
            <a:ext cx="2651731" cy="492281"/>
          </a:xfrm>
        </p:spPr>
        <p:txBody>
          <a:bodyPr/>
          <a:lstStyle/>
          <a:p>
            <a:r>
              <a:rPr lang="en-US" dirty="0">
                <a:latin typeface="+mj-lt"/>
              </a:rPr>
              <a:t>FW1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48" y="2130581"/>
            <a:ext cx="3627057" cy="444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47" y="2089877"/>
            <a:ext cx="4937706" cy="448357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048787" y="1597596"/>
            <a:ext cx="2651731" cy="4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Symbol" pitchFamily="18" charset="2"/>
              <a:buChar char="·"/>
              <a:defRPr sz="28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D7FF"/>
              </a:buClr>
              <a:buSzPct val="100000"/>
              <a:buChar char="»"/>
              <a:defRPr sz="24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latin typeface="+mj-lt"/>
              </a:rPr>
              <a:t>FW2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036392" y="2089877"/>
            <a:ext cx="1216647" cy="24185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4549" y="1990743"/>
            <a:ext cx="2048490" cy="48082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27261" y="1990743"/>
            <a:ext cx="2830714" cy="48082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4549" y="5002738"/>
            <a:ext cx="2264354" cy="48082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027119" y="5098907"/>
            <a:ext cx="2752127" cy="48082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44613" y="6133327"/>
            <a:ext cx="2224290" cy="48082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27119" y="6158698"/>
            <a:ext cx="2752127" cy="48082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860" y="6248400"/>
            <a:ext cx="11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~15-min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5767" y="6205013"/>
            <a:ext cx="11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~10-min</a:t>
            </a:r>
          </a:p>
        </p:txBody>
      </p:sp>
    </p:spTree>
    <p:extLst>
      <p:ext uri="{BB962C8B-B14F-4D97-AF65-F5344CB8AC3E}">
        <p14:creationId xmlns:p14="http://schemas.microsoft.com/office/powerpoint/2010/main" val="257890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6" y="2423171"/>
            <a:ext cx="3200365" cy="43810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3206" y="308482"/>
            <a:ext cx="7848600" cy="1143000"/>
          </a:xfrm>
        </p:spPr>
        <p:txBody>
          <a:bodyPr/>
          <a:lstStyle/>
          <a:p>
            <a:r>
              <a:rPr lang="en-US" dirty="0"/>
              <a:t>FW2 running time sample</a:t>
            </a:r>
            <a:br>
              <a:rPr lang="en-US" dirty="0"/>
            </a:br>
            <a:r>
              <a:rPr lang="en-US" dirty="0"/>
              <a:t>(parallel)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48098"/>
            <a:ext cx="5491939" cy="918872"/>
          </a:xfrm>
        </p:spPr>
        <p:txBody>
          <a:bodyPr/>
          <a:lstStyle/>
          <a:p>
            <a:pPr lvl="1"/>
            <a:r>
              <a:rPr lang="en-US" dirty="0">
                <a:latin typeface="+mj-lt"/>
              </a:rPr>
              <a:t>Segments: 24</a:t>
            </a:r>
          </a:p>
          <a:p>
            <a:pPr lvl="1"/>
            <a:r>
              <a:rPr lang="en-US" dirty="0">
                <a:latin typeface="+mj-lt"/>
              </a:rPr>
              <a:t>Max jobs: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9" y="1504299"/>
            <a:ext cx="5267325" cy="2564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09" y="4262306"/>
            <a:ext cx="5267325" cy="2549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38120" y="2788927"/>
            <a:ext cx="82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Seg1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8120" y="4959687"/>
            <a:ext cx="9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Seg11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5969" y="6502707"/>
            <a:ext cx="11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~8-min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04549" y="2423171"/>
            <a:ext cx="984208" cy="27431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51286" y="6502707"/>
            <a:ext cx="984208" cy="30953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9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3206" y="244332"/>
            <a:ext cx="7848600" cy="1143000"/>
          </a:xfrm>
        </p:spPr>
        <p:txBody>
          <a:bodyPr/>
          <a:lstStyle/>
          <a:p>
            <a:r>
              <a:rPr lang="en-US" dirty="0"/>
              <a:t>FW2 running time sample</a:t>
            </a:r>
            <a:br>
              <a:rPr lang="en-US" dirty="0"/>
            </a:br>
            <a:r>
              <a:rPr lang="en-US" dirty="0"/>
              <a:t>(parallel)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08781"/>
            <a:ext cx="5491939" cy="4114800"/>
          </a:xfrm>
        </p:spPr>
        <p:txBody>
          <a:bodyPr/>
          <a:lstStyle/>
          <a:p>
            <a:pPr lvl="1"/>
            <a:r>
              <a:rPr lang="en-US" dirty="0">
                <a:latin typeface="+mj-lt"/>
              </a:rPr>
              <a:t>Segments: 24</a:t>
            </a:r>
          </a:p>
          <a:p>
            <a:pPr lvl="1"/>
            <a:r>
              <a:rPr lang="en-US" dirty="0">
                <a:latin typeface="+mj-lt"/>
              </a:rPr>
              <a:t>Max jobs: 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8" y="2423161"/>
            <a:ext cx="3197841" cy="4422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33" y="1633616"/>
            <a:ext cx="5114925" cy="23974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82540" y="2788926"/>
            <a:ext cx="82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Seg1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074" y="4104319"/>
            <a:ext cx="5086350" cy="2740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38120" y="4959687"/>
            <a:ext cx="9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Seg11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392752" y="2301712"/>
            <a:ext cx="984208" cy="304337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33348" y="6583987"/>
            <a:ext cx="984208" cy="342181"/>
          </a:xfrm>
          <a:prstGeom prst="ellipse">
            <a:avLst/>
          </a:prstGeom>
          <a:noFill/>
          <a:ln w="28575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5574" y="6537220"/>
            <a:ext cx="11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111"/>
                </a:solidFill>
                <a:latin typeface="+mj-lt"/>
              </a:rPr>
              <a:t>~5-min</a:t>
            </a:r>
          </a:p>
        </p:txBody>
      </p:sp>
    </p:spTree>
    <p:extLst>
      <p:ext uri="{BB962C8B-B14F-4D97-AF65-F5344CB8AC3E}">
        <p14:creationId xmlns:p14="http://schemas.microsoft.com/office/powerpoint/2010/main" val="278291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143"/>
            <a:ext cx="7848600" cy="1143000"/>
          </a:xfrm>
        </p:spPr>
        <p:txBody>
          <a:bodyPr/>
          <a:lstStyle/>
          <a:p>
            <a:r>
              <a:rPr lang="en-US" dirty="0"/>
              <a:t>Framework comparison</a:t>
            </a:r>
            <a:br>
              <a:rPr lang="en-US" dirty="0"/>
            </a:br>
            <a:r>
              <a:rPr lang="en-US" dirty="0"/>
              <a:t>(padding)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57" y="1523999"/>
            <a:ext cx="6766486" cy="53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88757" y="155258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Framework comparison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1" y="1565754"/>
            <a:ext cx="6126413" cy="537239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2606061" y="2271179"/>
            <a:ext cx="822951" cy="457195"/>
          </a:xfrm>
          <a:prstGeom prst="ellipse">
            <a:avLst/>
          </a:prstGeom>
          <a:noFill/>
          <a:ln w="19050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2606061" y="2646440"/>
            <a:ext cx="91439" cy="640073"/>
          </a:xfrm>
          <a:prstGeom prst="line">
            <a:avLst/>
          </a:prstGeom>
          <a:noFill/>
          <a:ln w="19050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657610" y="3794756"/>
            <a:ext cx="822951" cy="457195"/>
          </a:xfrm>
          <a:prstGeom prst="ellipse">
            <a:avLst/>
          </a:prstGeom>
          <a:noFill/>
          <a:ln w="19050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631" y="3044512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57111"/>
                </a:solidFill>
                <a:latin typeface="+mj-lt"/>
              </a:rPr>
              <a:t>Differences in boundary</a:t>
            </a:r>
          </a:p>
        </p:txBody>
      </p:sp>
      <p:cxnSp>
        <p:nvCxnSpPr>
          <p:cNvPr id="25" name="Straight Connector 24"/>
          <p:cNvCxnSpPr>
            <a:stCxn id="23" idx="2"/>
          </p:cNvCxnSpPr>
          <p:nvPr/>
        </p:nvCxnSpPr>
        <p:spPr bwMode="auto">
          <a:xfrm flipH="1" flipV="1">
            <a:off x="2697500" y="3444622"/>
            <a:ext cx="914400" cy="548640"/>
          </a:xfrm>
          <a:prstGeom prst="line">
            <a:avLst/>
          </a:prstGeom>
          <a:noFill/>
          <a:ln w="19050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8720" y="6153834"/>
            <a:ext cx="768087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3A05B"/>
                </a:solidFill>
                <a:latin typeface="+mj-lt"/>
              </a:rPr>
              <a:t>Glance </a:t>
            </a:r>
          </a:p>
          <a:p>
            <a:pPr algn="ctr"/>
            <a:r>
              <a:rPr lang="en-US" b="1" dirty="0">
                <a:solidFill>
                  <a:srgbClr val="E57111"/>
                </a:solidFill>
                <a:latin typeface="+mj-lt"/>
                <a:hlinkClick r:id="rId3"/>
              </a:rPr>
              <a:t>https://gitlab.ssec.wisc.edu/evas/UW-Glance/wikis/home</a:t>
            </a:r>
            <a:endParaRPr lang="en-US" b="1" dirty="0">
              <a:solidFill>
                <a:srgbClr val="E571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8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88757" y="155258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Framework comparison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1503037"/>
            <a:ext cx="6400800" cy="5314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10D71F-DD8F-4599-AF75-42B7422886D3}"/>
              </a:ext>
            </a:extLst>
          </p:cNvPr>
          <p:cNvSpPr/>
          <p:nvPr/>
        </p:nvSpPr>
        <p:spPr bwMode="auto">
          <a:xfrm>
            <a:off x="3474732" y="2971805"/>
            <a:ext cx="1737341" cy="1188707"/>
          </a:xfrm>
          <a:prstGeom prst="ellipse">
            <a:avLst/>
          </a:prstGeom>
          <a:noFill/>
          <a:ln w="19050" cap="flat" cmpd="sng" algn="ctr">
            <a:solidFill>
              <a:srgbClr val="E57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2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96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928" y="1600220"/>
            <a:ext cx="8778144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BL Cloud Mask in CSPP-Geo performs well</a:t>
            </a:r>
            <a:endParaRPr lang="en-US" sz="800" dirty="0"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dirty="0">
                <a:latin typeface="+mj-lt"/>
              </a:rPr>
              <a:t>ASSISTT is making steady progress in Framework development and maintenance</a:t>
            </a:r>
          </a:p>
          <a:p>
            <a:pPr marL="0" indent="0">
              <a:buNone/>
            </a:pPr>
            <a:endParaRPr lang="en-US" sz="800" dirty="0"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dirty="0">
                <a:latin typeface="+mj-lt"/>
              </a:rPr>
              <a:t>ASSISTT is preparing for EN version algorithms delivery for GOES-17 maturity review</a:t>
            </a:r>
          </a:p>
          <a:p>
            <a:pPr marL="0" indent="0">
              <a:buNone/>
            </a:pPr>
            <a:endParaRPr lang="en-US" sz="8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EN algorithms are expected to perform better than BL counterparts which will also improve products in CSPP-Geo</a:t>
            </a:r>
          </a:p>
          <a:p>
            <a:pPr>
              <a:spcBef>
                <a:spcPts val="0"/>
              </a:spcBef>
            </a:pPr>
            <a:endParaRPr lang="en-US" sz="800" dirty="0">
              <a:latin typeface="+mj-lt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ASSISTT will start to deliver EN version algorithms in Framework version 2 to GOES-R Ground and CSPP  this fall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25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62" y="2788927"/>
            <a:ext cx="7848600" cy="1143000"/>
          </a:xfrm>
        </p:spPr>
        <p:txBody>
          <a:bodyPr/>
          <a:lstStyle/>
          <a:p>
            <a:r>
              <a:rPr lang="en-US" i="1" dirty="0"/>
              <a:t>Thank you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6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94" y="55631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What is ASSISTT?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549EF-5C0E-4252-9A3E-F116EF0A1C1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8881" y="3031887"/>
            <a:ext cx="3291804" cy="1021452"/>
            <a:chOff x="457245" y="3103132"/>
            <a:chExt cx="3291804" cy="1021452"/>
          </a:xfrm>
        </p:grpSpPr>
        <p:sp>
          <p:nvSpPr>
            <p:cNvPr id="8" name="Oval 7"/>
            <p:cNvSpPr/>
            <p:nvPr/>
          </p:nvSpPr>
          <p:spPr bwMode="auto">
            <a:xfrm>
              <a:off x="457245" y="3103132"/>
              <a:ext cx="3291804" cy="1021452"/>
            </a:xfrm>
            <a:prstGeom prst="ellipse">
              <a:avLst/>
            </a:prstGeom>
            <a:ln>
              <a:solidFill>
                <a:srgbClr val="FFFF66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AFD00"/>
                </a:buClr>
                <a:buSzPct val="100000"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9370" y="3165970"/>
              <a:ext cx="3189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AFD00"/>
                </a:buClr>
                <a:buSzPct val="100000"/>
              </a:pP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P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rocess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ifecycle and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A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lgorithm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I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ntegration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T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eam</a:t>
              </a:r>
            </a:p>
            <a:p>
              <a:pPr algn="ctr" eaLnBrk="0" fontAlgn="base" hangingPunct="0">
                <a:spcAft>
                  <a:spcPct val="0"/>
                </a:spcAft>
                <a:buClr>
                  <a:srgbClr val="FAFD00"/>
                </a:buClr>
                <a:buSzPct val="100000"/>
              </a:pP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Lead: Tom King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40494" y="3029028"/>
            <a:ext cx="3291764" cy="1267022"/>
            <a:chOff x="5394951" y="2966396"/>
            <a:chExt cx="3291764" cy="1267022"/>
          </a:xfrm>
        </p:grpSpPr>
        <p:sp>
          <p:nvSpPr>
            <p:cNvPr id="10" name="Oval 9"/>
            <p:cNvSpPr/>
            <p:nvPr/>
          </p:nvSpPr>
          <p:spPr bwMode="auto">
            <a:xfrm>
              <a:off x="5394951" y="2966396"/>
              <a:ext cx="3291764" cy="1021453"/>
            </a:xfrm>
            <a:prstGeom prst="ellipse">
              <a:avLst/>
            </a:prstGeom>
            <a:ln>
              <a:solidFill>
                <a:srgbClr val="FFFF66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Book Antiqua" panose="0204060205030503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0641" y="3033089"/>
              <a:ext cx="3040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T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echnology,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T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esting, and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T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ransition </a:t>
              </a: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T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eam </a:t>
              </a:r>
            </a:p>
            <a:p>
              <a:pPr algn="ctr"/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Lead: Shanna Sampson</a:t>
              </a:r>
            </a:p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26098" y="1709121"/>
            <a:ext cx="3291804" cy="1061446"/>
            <a:chOff x="2926098" y="1709121"/>
            <a:chExt cx="3291804" cy="1061446"/>
          </a:xfrm>
        </p:grpSpPr>
        <p:sp>
          <p:nvSpPr>
            <p:cNvPr id="9" name="Oval 8"/>
            <p:cNvSpPr/>
            <p:nvPr/>
          </p:nvSpPr>
          <p:spPr bwMode="auto">
            <a:xfrm>
              <a:off x="2926098" y="1709121"/>
              <a:ext cx="3291804" cy="975749"/>
            </a:xfrm>
            <a:prstGeom prst="ellipse">
              <a:avLst/>
            </a:prstGeom>
            <a:ln>
              <a:solidFill>
                <a:srgbClr val="FFFF66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Book Antiqua" panose="0204060205030503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8976" y="1847237"/>
              <a:ext cx="2926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</a:pP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ASSISTT </a:t>
              </a: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(40+ personnel) </a:t>
              </a:r>
            </a:p>
            <a:p>
              <a:pPr algn="ctr" eaLnBrk="0" fontAlgn="base" hangingPunct="0">
                <a:spcAft>
                  <a:spcPct val="0"/>
                </a:spcAft>
                <a:buClr>
                  <a:srgbClr val="FAFD00"/>
                </a:buClr>
                <a:buSzPct val="100000"/>
              </a:pPr>
              <a:r>
                <a:rPr lang="en-US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Lead:  Walter Wolf</a:t>
              </a:r>
            </a:p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881" y="4362096"/>
            <a:ext cx="3124239" cy="1254611"/>
            <a:chOff x="558881" y="4362096"/>
            <a:chExt cx="3124239" cy="1254611"/>
          </a:xfrm>
        </p:grpSpPr>
        <p:sp>
          <p:nvSpPr>
            <p:cNvPr id="16" name="TextBox 15"/>
            <p:cNvSpPr txBox="1"/>
            <p:nvPr/>
          </p:nvSpPr>
          <p:spPr>
            <a:xfrm>
              <a:off x="558881" y="4362096"/>
              <a:ext cx="312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8F8F8"/>
                  </a:solidFill>
                  <a:latin typeface="+mj-lt"/>
                </a:rPr>
                <a:t>Algorithm  Implementation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915" y="4816408"/>
              <a:ext cx="312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8F8F8"/>
                  </a:solidFill>
                  <a:latin typeface="+mj-lt"/>
                </a:rPr>
                <a:t>Framework Development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881" y="5247375"/>
              <a:ext cx="312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66"/>
                  </a:solidFill>
                  <a:latin typeface="+mj-lt"/>
                </a:rPr>
                <a:t>Q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uality </a:t>
              </a:r>
              <a:r>
                <a:rPr lang="en-US" b="1" dirty="0">
                  <a:solidFill>
                    <a:srgbClr val="FFFF66"/>
                  </a:solidFill>
                  <a:latin typeface="+mj-lt"/>
                </a:rPr>
                <a:t>A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ssurance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34266" y="4171564"/>
            <a:ext cx="4099582" cy="2002312"/>
            <a:chOff x="4734267" y="4314660"/>
            <a:chExt cx="4099582" cy="2002312"/>
          </a:xfrm>
        </p:grpSpPr>
        <p:sp>
          <p:nvSpPr>
            <p:cNvPr id="19" name="TextBox 18"/>
            <p:cNvSpPr txBox="1"/>
            <p:nvPr/>
          </p:nvSpPr>
          <p:spPr>
            <a:xfrm>
              <a:off x="4769366" y="4691913"/>
              <a:ext cx="312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+mj-lt"/>
                </a:rPr>
                <a:t>N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ear 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R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eal 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T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ime Processing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38904" y="5509847"/>
              <a:ext cx="409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8F8F8"/>
                  </a:solidFill>
                  <a:latin typeface="+mj-lt"/>
                </a:rPr>
                <a:t>Configuration Management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0965" y="5078889"/>
              <a:ext cx="312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8F8F8"/>
                  </a:solidFill>
                  <a:latin typeface="+mj-lt"/>
                </a:rPr>
                <a:t>Special Data Request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38904" y="4314660"/>
              <a:ext cx="409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+mj-lt"/>
                </a:rPr>
                <a:t>D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elivery 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A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lgorithm 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P</a:t>
              </a:r>
              <a:r>
                <a:rPr lang="en-US" b="1" dirty="0">
                  <a:solidFill>
                    <a:srgbClr val="F8F8F8"/>
                  </a:solidFill>
                  <a:latin typeface="+mj-lt"/>
                </a:rPr>
                <a:t>ackage delivery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34267" y="5947640"/>
              <a:ext cx="312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8F8F8"/>
                  </a:solidFill>
                  <a:latin typeface="+mj-lt"/>
                </a:rPr>
                <a:t>Regression Testing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20734" y="6198288"/>
            <a:ext cx="44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8F8F8"/>
                </a:solidFill>
                <a:latin typeface="+mj-lt"/>
              </a:rPr>
              <a:t>Documentation (SMM, EUM, ADD etc.)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C5991-EF7F-46B8-8144-D83814008C2A}"/>
              </a:ext>
            </a:extLst>
          </p:cNvPr>
          <p:cNvSpPr txBox="1"/>
          <p:nvPr/>
        </p:nvSpPr>
        <p:spPr>
          <a:xfrm>
            <a:off x="536210" y="6415191"/>
            <a:ext cx="30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  <a:latin typeface="+mj-lt"/>
              </a:rPr>
              <a:t>FORTRAN /C++</a:t>
            </a:r>
            <a:endParaRPr lang="en-US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C8BE6-6F31-4817-896D-4BCD7458262D}"/>
              </a:ext>
            </a:extLst>
          </p:cNvPr>
          <p:cNvSpPr txBox="1"/>
          <p:nvPr/>
        </p:nvSpPr>
        <p:spPr>
          <a:xfrm>
            <a:off x="4741029" y="6517910"/>
            <a:ext cx="30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  <a:latin typeface="+mj-lt"/>
              </a:rPr>
              <a:t>PYTHON/PERL</a:t>
            </a:r>
            <a:endParaRPr lang="en-US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03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72" y="135767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ASSISTT’s role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26068"/>
              </p:ext>
            </p:extLst>
          </p:nvPr>
        </p:nvGraphicFramePr>
        <p:xfrm>
          <a:off x="420438" y="1699426"/>
          <a:ext cx="83577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22">
                  <a:extLst>
                    <a:ext uri="{9D8B030D-6E8A-4147-A177-3AD203B41FA5}">
                      <a16:colId xmlns:a16="http://schemas.microsoft.com/office/drawing/2014/main" val="3228547390"/>
                    </a:ext>
                  </a:extLst>
                </a:gridCol>
                <a:gridCol w="2785922">
                  <a:extLst>
                    <a:ext uri="{9D8B030D-6E8A-4147-A177-3AD203B41FA5}">
                      <a16:colId xmlns:a16="http://schemas.microsoft.com/office/drawing/2014/main" val="1462771757"/>
                    </a:ext>
                  </a:extLst>
                </a:gridCol>
                <a:gridCol w="2785922">
                  <a:extLst>
                    <a:ext uri="{9D8B030D-6E8A-4147-A177-3AD203B41FA5}">
                      <a16:colId xmlns:a16="http://schemas.microsoft.com/office/drawing/2014/main" val="149879636"/>
                    </a:ext>
                  </a:extLst>
                </a:gridCol>
              </a:tblGrid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8F8F8"/>
                          </a:solidFill>
                          <a:latin typeface="+mj-lt"/>
                        </a:rPr>
                        <a:t>Research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8F8F8"/>
                          </a:solidFill>
                          <a:latin typeface="+mj-lt"/>
                        </a:rPr>
                        <a:t>ASSISTT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1500">
                          <a:schemeClr val="bg1"/>
                        </a:gs>
                        <a:gs pos="97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8F8F8"/>
                          </a:solidFill>
                          <a:latin typeface="+mj-lt"/>
                        </a:rPr>
                        <a:t>Operation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66"/>
                        </a:gs>
                        <a:gs pos="15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308238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627467" y="5850227"/>
            <a:ext cx="1776957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Alg. </a:t>
            </a:r>
          </a:p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Validation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02320" y="2299962"/>
            <a:ext cx="8540814" cy="4035471"/>
            <a:chOff x="420438" y="2276107"/>
            <a:chExt cx="8540814" cy="4035471"/>
          </a:xfrm>
        </p:grpSpPr>
        <p:sp>
          <p:nvSpPr>
            <p:cNvPr id="8" name="Oval 7"/>
            <p:cNvSpPr/>
            <p:nvPr/>
          </p:nvSpPr>
          <p:spPr bwMode="auto">
            <a:xfrm>
              <a:off x="2377464" y="3276604"/>
              <a:ext cx="1554463" cy="457195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438" y="4644284"/>
              <a:ext cx="1726193" cy="64633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C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ritical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D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esign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R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eview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3512" y="4145594"/>
              <a:ext cx="1780825" cy="646331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S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oftware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R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eview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220" y="2295146"/>
              <a:ext cx="1801338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Alg. </a:t>
              </a:r>
            </a:p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Integration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0438" y="3469715"/>
              <a:ext cx="1726193" cy="646331"/>
            </a:xfrm>
            <a:prstGeom prst="rect">
              <a:avLst/>
            </a:prstGeom>
            <a:gradFill>
              <a:gsLst>
                <a:gs pos="0">
                  <a:srgbClr val="FF0000">
                    <a:lumMod val="97000"/>
                  </a:srgbClr>
                </a:gs>
                <a:gs pos="100000">
                  <a:schemeClr val="tx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Alg. Development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3512" y="2864783"/>
              <a:ext cx="1791973" cy="64633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97345">
                  <a:schemeClr val="accent6">
                    <a:lumMod val="40000"/>
                    <a:lumOff val="60000"/>
                  </a:schemeClr>
                </a:gs>
                <a:gs pos="54000">
                  <a:schemeClr val="bg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T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est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R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eadiness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R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eview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88948" y="4644284"/>
              <a:ext cx="1783052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Mimic Operation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3220" y="3469715"/>
              <a:ext cx="1808466" cy="64633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Integration Validation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03512" y="5434188"/>
              <a:ext cx="1737341" cy="64633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97345">
                  <a:schemeClr val="accent6">
                    <a:lumMod val="40000"/>
                    <a:lumOff val="60000"/>
                  </a:schemeClr>
                </a:gs>
                <a:gs pos="54000">
                  <a:schemeClr val="bg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A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lg.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R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eadiness </a:t>
              </a:r>
              <a:r>
                <a:rPr lang="en-US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R</a:t>
              </a:r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eview</a:t>
              </a:r>
            </a:p>
          </p:txBody>
        </p:sp>
        <p:sp>
          <p:nvSpPr>
            <p:cNvPr id="4" name="Cloud 3"/>
            <p:cNvSpPr/>
            <p:nvPr/>
          </p:nvSpPr>
          <p:spPr bwMode="auto">
            <a:xfrm>
              <a:off x="7644332" y="2423171"/>
              <a:ext cx="890068" cy="507256"/>
            </a:xfrm>
            <a:prstGeom prst="cloud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6" name="Cloud 5"/>
            <p:cNvSpPr/>
            <p:nvPr/>
          </p:nvSpPr>
          <p:spPr bwMode="auto">
            <a:xfrm>
              <a:off x="7863804" y="2607261"/>
              <a:ext cx="914400" cy="914400"/>
            </a:xfrm>
            <a:prstGeom prst="cloud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loud 6"/>
            <p:cNvSpPr/>
            <p:nvPr/>
          </p:nvSpPr>
          <p:spPr bwMode="auto">
            <a:xfrm>
              <a:off x="7407198" y="2276107"/>
              <a:ext cx="1441070" cy="799135"/>
            </a:xfrm>
            <a:prstGeom prst="clou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73670" y="2423171"/>
              <a:ext cx="1587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Preliminary </a:t>
              </a:r>
            </a:p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DAP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7373670" y="5512443"/>
              <a:ext cx="1441070" cy="799135"/>
            </a:xfrm>
            <a:prstGeom prst="clou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95575" y="5661358"/>
              <a:ext cx="1587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Official </a:t>
              </a:r>
            </a:p>
            <a:p>
              <a:pPr algn="ctr"/>
              <a:r>
                <a:rPr lang="en-US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DAP</a:t>
              </a:r>
            </a:p>
          </p:txBody>
        </p:sp>
        <p:sp>
          <p:nvSpPr>
            <p:cNvPr id="35" name="Down Arrow 34"/>
            <p:cNvSpPr/>
            <p:nvPr/>
          </p:nvSpPr>
          <p:spPr bwMode="auto">
            <a:xfrm>
              <a:off x="1097318" y="4116046"/>
              <a:ext cx="91439" cy="52823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9190" y="2499623"/>
              <a:ext cx="617110" cy="2483839"/>
            </a:xfrm>
            <a:prstGeom prst="rect">
              <a:avLst/>
            </a:prstGeom>
          </p:spPr>
        </p:pic>
        <p:sp>
          <p:nvSpPr>
            <p:cNvPr id="44" name="Down Arrow 43"/>
            <p:cNvSpPr/>
            <p:nvPr/>
          </p:nvSpPr>
          <p:spPr bwMode="auto">
            <a:xfrm>
              <a:off x="3528270" y="2957330"/>
              <a:ext cx="91439" cy="52823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3517812" y="4123081"/>
              <a:ext cx="91439" cy="52823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>
              <a:off x="3543632" y="5279783"/>
              <a:ext cx="91439" cy="52823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5528" y="3022217"/>
              <a:ext cx="723177" cy="3226183"/>
            </a:xfrm>
            <a:prstGeom prst="rect">
              <a:avLst/>
            </a:prstGeom>
          </p:spPr>
        </p:pic>
        <p:sp>
          <p:nvSpPr>
            <p:cNvPr id="49" name="Down Arrow 48"/>
            <p:cNvSpPr/>
            <p:nvPr/>
          </p:nvSpPr>
          <p:spPr bwMode="auto">
            <a:xfrm>
              <a:off x="6080743" y="3544645"/>
              <a:ext cx="137159" cy="578435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6080743" y="4847962"/>
              <a:ext cx="137159" cy="578435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buFont typeface="Times" pitchFamily="28" charset="0"/>
                <a:buChar char="•"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Arial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7082030" y="2977858"/>
              <a:ext cx="873213" cy="5396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6981916" y="5984523"/>
              <a:ext cx="425282" cy="95513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1" name="Oval 60"/>
          <p:cNvSpPr/>
          <p:nvPr/>
        </p:nvSpPr>
        <p:spPr bwMode="auto">
          <a:xfrm>
            <a:off x="2366103" y="2065186"/>
            <a:ext cx="2153643" cy="464041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39725" y="3397387"/>
            <a:ext cx="1862809" cy="788533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077457" y="5476880"/>
            <a:ext cx="1690977" cy="881667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26214" y="4169449"/>
            <a:ext cx="156708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Operation</a:t>
            </a:r>
          </a:p>
          <a:p>
            <a:pPr algn="ctr"/>
            <a:endParaRPr lang="en-US" dirty="0">
              <a:solidFill>
                <a:srgbClr val="F8F8F8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68" name="Straight Arrow Connector 67"/>
          <p:cNvCxnSpPr>
            <a:stCxn id="9" idx="2"/>
            <a:endCxn id="67" idx="0"/>
          </p:cNvCxnSpPr>
          <p:nvPr/>
        </p:nvCxnSpPr>
        <p:spPr bwMode="auto">
          <a:xfrm>
            <a:off x="7949343" y="3093357"/>
            <a:ext cx="260413" cy="107609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endCxn id="67" idx="2"/>
          </p:cNvCxnSpPr>
          <p:nvPr/>
        </p:nvCxnSpPr>
        <p:spPr bwMode="auto">
          <a:xfrm flipV="1">
            <a:off x="7869921" y="4815780"/>
            <a:ext cx="339835" cy="73115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Oval 72"/>
          <p:cNvSpPr/>
          <p:nvPr/>
        </p:nvSpPr>
        <p:spPr bwMode="auto">
          <a:xfrm>
            <a:off x="7315170" y="4068869"/>
            <a:ext cx="1756202" cy="802948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990" y="2338111"/>
            <a:ext cx="113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New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717" y="2774539"/>
            <a:ext cx="124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Updated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41816" y="2724352"/>
            <a:ext cx="1487896" cy="473297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73" grpId="0" animBg="1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377464" y="3276604"/>
            <a:ext cx="1554463" cy="45719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Times" pitchFamily="28" charset="0"/>
              <a:buChar char="•"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51779" y="3394249"/>
            <a:ext cx="3189679" cy="679102"/>
            <a:chOff x="589305" y="3046369"/>
            <a:chExt cx="3189679" cy="679102"/>
          </a:xfrm>
        </p:grpSpPr>
        <p:sp>
          <p:nvSpPr>
            <p:cNvPr id="7" name="Oval 6"/>
            <p:cNvSpPr/>
            <p:nvPr/>
          </p:nvSpPr>
          <p:spPr bwMode="auto">
            <a:xfrm>
              <a:off x="1140216" y="3046369"/>
              <a:ext cx="2332492" cy="679102"/>
            </a:xfrm>
            <a:prstGeom prst="ellipse">
              <a:avLst/>
            </a:prstGeom>
            <a:ln>
              <a:solidFill>
                <a:srgbClr val="FFFF66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AFD00"/>
                </a:buClr>
                <a:buSzPct val="100000"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Book Antiqua" panose="0204060205030503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305" y="3201254"/>
              <a:ext cx="3189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AFD00"/>
                </a:buClr>
                <a:buSzPct val="100000"/>
              </a:pPr>
              <a:r>
                <a:rPr lang="en-US" b="1" dirty="0">
                  <a:solidFill>
                    <a:srgbClr val="FFFF66"/>
                  </a:solidFill>
                  <a:latin typeface="Book Antiqua" panose="02040602050305030304" pitchFamily="18" charset="0"/>
                </a:rPr>
                <a:t>ASSISTT</a:t>
              </a:r>
              <a:endParaRPr lang="en-US" b="1" dirty="0">
                <a:solidFill>
                  <a:srgbClr val="F8F8F8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7254" y="3253314"/>
            <a:ext cx="1416599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Lands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925" y="2533365"/>
            <a:ext cx="1431259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Aerosols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670" y="3976965"/>
            <a:ext cx="1431260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Winds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339" y="4717644"/>
            <a:ext cx="1431261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Aviation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001" y="1860812"/>
            <a:ext cx="1416599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Clouds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339" y="5441295"/>
            <a:ext cx="1431262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Hydrology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813" y="6164946"/>
            <a:ext cx="1431262" cy="369332"/>
          </a:xfrm>
          <a:prstGeom prst="rect">
            <a:avLst/>
          </a:prstGeom>
          <a:gradFill>
            <a:gsLst>
              <a:gs pos="0">
                <a:srgbClr val="FF0000">
                  <a:lumMod val="97000"/>
                </a:srgb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Cryosphere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67240" y="2362614"/>
            <a:ext cx="168507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NOAA NDE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85760" y="3059249"/>
            <a:ext cx="1691982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NOAA NWS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7765" y="1672688"/>
            <a:ext cx="168137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NOAA OSPO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3541" y="5945638"/>
            <a:ext cx="1659816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Naval Research Lab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4029" y="4296540"/>
            <a:ext cx="166590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NASA Fire Project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4992" y="5121089"/>
            <a:ext cx="1643977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NOAA Cloud Pilot 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4446" y="3669687"/>
            <a:ext cx="168507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CSPP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56594" y="4942871"/>
            <a:ext cx="1703807" cy="369332"/>
            <a:chOff x="3154695" y="5280700"/>
            <a:chExt cx="1703807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154695" y="5280700"/>
              <a:ext cx="1703807" cy="369332"/>
            </a:xfrm>
            <a:prstGeom prst="rect">
              <a:avLst/>
            </a:prstGeom>
            <a:gradFill>
              <a:gsLst>
                <a:gs pos="0">
                  <a:srgbClr val="F3A05B"/>
                </a:gs>
                <a:gs pos="100000">
                  <a:schemeClr val="tx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8F8F8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9373" y="5301142"/>
              <a:ext cx="1314450" cy="28622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456593" y="5795614"/>
            <a:ext cx="1703807" cy="369332"/>
            <a:chOff x="3170435" y="5876327"/>
            <a:chExt cx="1703807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3170435" y="5876327"/>
              <a:ext cx="1703807" cy="369332"/>
            </a:xfrm>
            <a:prstGeom prst="rect">
              <a:avLst/>
            </a:prstGeom>
            <a:gradFill>
              <a:gsLst>
                <a:gs pos="0">
                  <a:srgbClr val="F3A05B"/>
                </a:gs>
                <a:gs pos="100000">
                  <a:schemeClr val="tx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8F8F8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126" y="5876327"/>
              <a:ext cx="1314697" cy="2894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394716" y="2034787"/>
            <a:ext cx="1703807" cy="369332"/>
          </a:xfrm>
          <a:prstGeom prst="rect">
            <a:avLst/>
          </a:prstGeom>
          <a:gradFill>
            <a:gsLst>
              <a:gs pos="0">
                <a:srgbClr val="57E4F7"/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Book Antiqua" panose="02040602050305030304" pitchFamily="18" charset="0"/>
              </a:rPr>
              <a:t>GPO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273803" y="68870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ASSISTT’s role</a:t>
            </a:r>
          </a:p>
        </p:txBody>
      </p:sp>
      <p:cxnSp>
        <p:nvCxnSpPr>
          <p:cNvPr id="40" name="Straight Arrow Connector 39"/>
          <p:cNvCxnSpPr>
            <a:endCxn id="9" idx="1"/>
          </p:cNvCxnSpPr>
          <p:nvPr/>
        </p:nvCxnSpPr>
        <p:spPr bwMode="auto">
          <a:xfrm flipH="1">
            <a:off x="2651779" y="3733799"/>
            <a:ext cx="457197" cy="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200416" y="3733799"/>
            <a:ext cx="227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2233426" y="3830888"/>
            <a:ext cx="1020652" cy="319906"/>
          </a:xfrm>
          <a:prstGeom prst="straightConnector1">
            <a:avLst/>
          </a:prstGeom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6" idx="2"/>
          </p:cNvCxnSpPr>
          <p:nvPr/>
        </p:nvCxnSpPr>
        <p:spPr bwMode="auto">
          <a:xfrm flipH="1">
            <a:off x="4077871" y="2404119"/>
            <a:ext cx="168749" cy="974841"/>
          </a:xfrm>
          <a:prstGeom prst="straightConnector1">
            <a:avLst/>
          </a:prstGeom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7" idx="1"/>
          </p:cNvCxnSpPr>
          <p:nvPr/>
        </p:nvCxnSpPr>
        <p:spPr bwMode="auto">
          <a:xfrm flipH="1" flipV="1">
            <a:off x="5509488" y="3636712"/>
            <a:ext cx="994958" cy="217641"/>
          </a:xfrm>
          <a:prstGeom prst="straightConnector1">
            <a:avLst/>
          </a:prstGeom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" idx="4"/>
          </p:cNvCxnSpPr>
          <p:nvPr/>
        </p:nvCxnSpPr>
        <p:spPr bwMode="auto">
          <a:xfrm flipH="1">
            <a:off x="4092195" y="4073351"/>
            <a:ext cx="276741" cy="876512"/>
          </a:xfrm>
          <a:prstGeom prst="straightConnector1">
            <a:avLst/>
          </a:prstGeom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51272" y="4263332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</a:rPr>
              <a:t>NOAA contractors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29621" y="3285130"/>
            <a:ext cx="123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</a:rPr>
              <a:t>Operation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53853" y="3421795"/>
            <a:ext cx="101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</a:rPr>
              <a:t>Science teams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10936" y="2767131"/>
            <a:ext cx="194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GOES-R Ground</a:t>
            </a:r>
          </a:p>
        </p:txBody>
      </p:sp>
    </p:spTree>
    <p:extLst>
      <p:ext uri="{BB962C8B-B14F-4D97-AF65-F5344CB8AC3E}">
        <p14:creationId xmlns:p14="http://schemas.microsoft.com/office/powerpoint/2010/main" val="367320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75" y="118897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Current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4" y="1770561"/>
            <a:ext cx="7924800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Bi-weekly 1-hr </a:t>
            </a:r>
            <a:r>
              <a:rPr lang="en-US" dirty="0" err="1">
                <a:latin typeface="+mj-lt"/>
              </a:rPr>
              <a:t>telecon</a:t>
            </a:r>
            <a:r>
              <a:rPr lang="en-US" dirty="0">
                <a:latin typeface="+mj-lt"/>
              </a:rPr>
              <a:t> with CSPP for Geo</a:t>
            </a:r>
          </a:p>
          <a:p>
            <a:pPr lvl="1"/>
            <a:r>
              <a:rPr lang="en-US" sz="2800" dirty="0">
                <a:latin typeface="+mj-lt"/>
              </a:rPr>
              <a:t>ASSISTT: summary including </a:t>
            </a:r>
            <a:r>
              <a:rPr lang="en-US" sz="2800" b="1" dirty="0">
                <a:solidFill>
                  <a:srgbClr val="FFFF66"/>
                </a:solidFill>
                <a:latin typeface="+mj-lt"/>
              </a:rPr>
              <a:t>S</a:t>
            </a:r>
            <a:r>
              <a:rPr lang="en-US" sz="2800" dirty="0">
                <a:latin typeface="+mj-lt"/>
              </a:rPr>
              <a:t>TAR </a:t>
            </a:r>
            <a:r>
              <a:rPr lang="en-US" sz="2800" b="1" dirty="0">
                <a:solidFill>
                  <a:srgbClr val="FFFF66"/>
                </a:solidFill>
                <a:latin typeface="+mj-lt"/>
              </a:rPr>
              <a:t>A</a:t>
            </a:r>
            <a:r>
              <a:rPr lang="en-US" sz="2800" dirty="0">
                <a:latin typeface="+mj-lt"/>
              </a:rPr>
              <a:t>lgorithm </a:t>
            </a:r>
            <a:r>
              <a:rPr lang="en-US" sz="2800" b="1" dirty="0">
                <a:solidFill>
                  <a:srgbClr val="FFFF66"/>
                </a:solidFill>
                <a:latin typeface="+mj-lt"/>
              </a:rPr>
              <a:t>P</a:t>
            </a:r>
            <a:r>
              <a:rPr lang="en-US" sz="2800" dirty="0">
                <a:latin typeface="+mj-lt"/>
              </a:rPr>
              <a:t>rocessing </a:t>
            </a:r>
            <a:r>
              <a:rPr lang="en-US" sz="2800" b="1" dirty="0">
                <a:solidFill>
                  <a:srgbClr val="FFFF66"/>
                </a:solidFill>
                <a:latin typeface="+mj-lt"/>
              </a:rPr>
              <a:t>F</a:t>
            </a:r>
            <a:r>
              <a:rPr lang="en-US" sz="2800" dirty="0">
                <a:latin typeface="+mj-lt"/>
              </a:rPr>
              <a:t>ramework development, algorithm implementation status, delivery schedule, </a:t>
            </a:r>
            <a:r>
              <a:rPr lang="en-US" sz="2800" i="1" dirty="0">
                <a:latin typeface="+mj-lt"/>
              </a:rPr>
              <a:t>etc</a:t>
            </a:r>
            <a:r>
              <a:rPr lang="en-US" sz="2800" dirty="0">
                <a:latin typeface="+mj-lt"/>
              </a:rPr>
              <a:t>.</a:t>
            </a:r>
          </a:p>
          <a:p>
            <a:pPr lvl="1"/>
            <a:r>
              <a:rPr lang="en-US" sz="2800" dirty="0">
                <a:latin typeface="+mj-lt"/>
              </a:rPr>
              <a:t>CSPP: progress and updates</a:t>
            </a:r>
          </a:p>
          <a:p>
            <a:pPr lvl="1"/>
            <a:r>
              <a:rPr lang="en-US" sz="2800" dirty="0">
                <a:latin typeface="+mj-lt"/>
              </a:rPr>
              <a:t>Interaction: detailed technical questions</a:t>
            </a:r>
          </a:p>
          <a:p>
            <a:pPr lvl="1"/>
            <a:endParaRPr lang="en-US" sz="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549EF-5C0E-4252-9A3E-F116EF0A1C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1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57" y="137196"/>
            <a:ext cx="7848600" cy="1143000"/>
          </a:xfrm>
        </p:spPr>
        <p:txBody>
          <a:bodyPr/>
          <a:lstStyle/>
          <a:p>
            <a:pPr algn="l"/>
            <a:r>
              <a:rPr lang="en-US" dirty="0"/>
              <a:t>Current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74537"/>
            <a:ext cx="7848600" cy="4114800"/>
          </a:xfrm>
        </p:spPr>
        <p:txBody>
          <a:bodyPr/>
          <a:lstStyle/>
          <a:p>
            <a:r>
              <a:rPr lang="en-US" dirty="0">
                <a:latin typeface="+mj-lt"/>
              </a:rPr>
              <a:t>Deliveries to CSPP</a:t>
            </a:r>
          </a:p>
          <a:p>
            <a:pPr lvl="1"/>
            <a:r>
              <a:rPr lang="en-US" dirty="0">
                <a:latin typeface="+mj-lt"/>
              </a:rPr>
              <a:t>SAPF source code in </a:t>
            </a:r>
            <a:r>
              <a:rPr lang="en-US" dirty="0" err="1">
                <a:latin typeface="+mj-lt"/>
              </a:rPr>
              <a:t>git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DAP deliveries on CSPP’s machine </a:t>
            </a:r>
          </a:p>
          <a:p>
            <a:pPr lvl="2"/>
            <a:r>
              <a:rPr lang="en-US" dirty="0">
                <a:latin typeface="+mj-lt"/>
              </a:rPr>
              <a:t>Source code</a:t>
            </a:r>
          </a:p>
          <a:p>
            <a:pPr lvl="2"/>
            <a:r>
              <a:rPr lang="en-US" dirty="0">
                <a:latin typeface="+mj-lt"/>
              </a:rPr>
              <a:t>Testing dataset</a:t>
            </a:r>
          </a:p>
          <a:p>
            <a:pPr lvl="2"/>
            <a:r>
              <a:rPr lang="en-US" dirty="0">
                <a:latin typeface="+mj-lt"/>
              </a:rPr>
              <a:t>Documentations</a:t>
            </a:r>
          </a:p>
          <a:p>
            <a:pPr marL="0" indent="0">
              <a:buNone/>
            </a:pPr>
            <a:endParaRPr lang="en-US" sz="800" dirty="0">
              <a:latin typeface="+mj-lt"/>
            </a:endParaRPr>
          </a:p>
          <a:p>
            <a:r>
              <a:rPr lang="en-US" dirty="0">
                <a:latin typeface="+mj-lt"/>
              </a:rPr>
              <a:t>CSPP-Geo AIT testing on ASSISTT’s side</a:t>
            </a:r>
          </a:p>
          <a:p>
            <a:pPr lvl="1"/>
            <a:r>
              <a:rPr lang="en-US" dirty="0">
                <a:latin typeface="+mj-lt"/>
              </a:rPr>
              <a:t>Regular Linux</a:t>
            </a:r>
          </a:p>
          <a:p>
            <a:pPr lvl="1"/>
            <a:r>
              <a:rPr lang="en-US" dirty="0">
                <a:latin typeface="+mj-lt"/>
              </a:rPr>
              <a:t>Docker container in Cluster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549EF-5C0E-4252-9A3E-F116EF0A1C1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7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79" y="594391"/>
            <a:ext cx="7848600" cy="807687"/>
          </a:xfrm>
        </p:spPr>
        <p:txBody>
          <a:bodyPr/>
          <a:lstStyle/>
          <a:p>
            <a:r>
              <a:rPr lang="en-US" sz="3600" dirty="0"/>
              <a:t>CSPP-Geo AIT testing  </a:t>
            </a:r>
            <a:br>
              <a:rPr lang="en-US" sz="3600" dirty="0"/>
            </a:br>
            <a:r>
              <a:rPr lang="en-US" sz="3600" dirty="0"/>
              <a:t>(cspp-geo-aitf-1.0.27beta)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549EF-5C0E-4252-9A3E-F116EF0A1C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4" y="1508781"/>
            <a:ext cx="6964471" cy="53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0" y="213381"/>
            <a:ext cx="8138120" cy="1143000"/>
          </a:xfrm>
        </p:spPr>
        <p:txBody>
          <a:bodyPr/>
          <a:lstStyle/>
          <a:p>
            <a:r>
              <a:rPr lang="en-US" sz="3600" dirty="0"/>
              <a:t>Framework </a:t>
            </a:r>
            <a:r>
              <a:rPr lang="en-US" sz="3600" i="1" dirty="0"/>
              <a:t>vs.</a:t>
            </a:r>
            <a:r>
              <a:rPr lang="en-US" sz="3600" dirty="0"/>
              <a:t> CSPP-Geo AIT</a:t>
            </a:r>
            <a:br>
              <a:rPr lang="en-US" sz="3600" dirty="0"/>
            </a:br>
            <a:r>
              <a:rPr lang="en-US" sz="3600" dirty="0"/>
              <a:t>Comparison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FD0C-FACB-4F30-A29C-85C88373ED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57" y="1508780"/>
            <a:ext cx="6902531" cy="5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068"/>
      </p:ext>
    </p:extLst>
  </p:cSld>
  <p:clrMapOvr>
    <a:masterClrMapping/>
  </p:clrMapOvr>
</p:sld>
</file>

<file path=ppt/theme/theme1.xml><?xml version="1.0" encoding="utf-8"?>
<a:theme xmlns:a="http://schemas.openxmlformats.org/drawingml/2006/main" name="NOAA">
  <a:themeElements>
    <a:clrScheme name="Custom 4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71FF71"/>
      </a:hlink>
      <a:folHlink>
        <a:srgbClr val="CECECE"/>
      </a:folHlink>
    </a:clrScheme>
    <a:fontScheme name="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AFD00"/>
          </a:buClr>
          <a:buSzPct val="100000"/>
          <a:buFont typeface="Times" pitchFamily="28" charset="0"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8F8F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AFD00"/>
          </a:buClr>
          <a:buSzPct val="100000"/>
          <a:buFont typeface="Times" pitchFamily="28" charset="0"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8F8F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AFD00"/>
          </a:buClr>
          <a:buSzPct val="100000"/>
          <a:buFont typeface="Times" pitchFamily="28" charset="0"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8F8F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AFD00"/>
          </a:buClr>
          <a:buSzPct val="100000"/>
          <a:buFont typeface="Times" pitchFamily="28" charset="0"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8F8F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149261</TotalTime>
  <Words>810</Words>
  <Application>Microsoft Office PowerPoint</Application>
  <PresentationFormat>On-screen Show (4:3)</PresentationFormat>
  <Paragraphs>233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Monotype Sorts</vt:lpstr>
      <vt:lpstr>Arial</vt:lpstr>
      <vt:lpstr>Book Antiqua</vt:lpstr>
      <vt:lpstr>Calibri</vt:lpstr>
      <vt:lpstr>Symbol</vt:lpstr>
      <vt:lpstr>Times</vt:lpstr>
      <vt:lpstr>Times New Roman</vt:lpstr>
      <vt:lpstr>NOAA</vt:lpstr>
      <vt:lpstr>2_NOAA</vt:lpstr>
      <vt:lpstr>1_NOAA</vt:lpstr>
      <vt:lpstr>PowerPoint Presentation</vt:lpstr>
      <vt:lpstr>Outline</vt:lpstr>
      <vt:lpstr>What is ASSISTT?</vt:lpstr>
      <vt:lpstr>ASSISTT’s role</vt:lpstr>
      <vt:lpstr>ASSISTT’s role</vt:lpstr>
      <vt:lpstr>Current collaboration</vt:lpstr>
      <vt:lpstr>Current collaboration</vt:lpstr>
      <vt:lpstr>CSPP-Geo AIT testing   (cspp-geo-aitf-1.0.27beta)</vt:lpstr>
      <vt:lpstr>Framework vs. CSPP-Geo AIT Comparison</vt:lpstr>
      <vt:lpstr> Comparison</vt:lpstr>
      <vt:lpstr>Future plan</vt:lpstr>
      <vt:lpstr>Cloud Mask update </vt:lpstr>
      <vt:lpstr>Cloud Mask update </vt:lpstr>
      <vt:lpstr>Cloud Mask update </vt:lpstr>
      <vt:lpstr>Cloud Mask update </vt:lpstr>
      <vt:lpstr>Cloud Mask comparison</vt:lpstr>
      <vt:lpstr>Cloud Mask comparison</vt:lpstr>
      <vt:lpstr>Comparison</vt:lpstr>
      <vt:lpstr>Framework comparison</vt:lpstr>
      <vt:lpstr>FW running time comparison (sequential)</vt:lpstr>
      <vt:lpstr>FW2 running time sample (parallel)</vt:lpstr>
      <vt:lpstr>FW2 running time sample (parallel)</vt:lpstr>
      <vt:lpstr>Framework comparison (padding)</vt:lpstr>
      <vt:lpstr>Framework comparison</vt:lpstr>
      <vt:lpstr>Framework comparison</vt:lpstr>
      <vt:lpstr>Summary</vt:lpstr>
      <vt:lpstr>Thank you !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JPSS Risk Reduction: Uniform Multi-Sensor Algorithms for Consistent Products  Critical Design Review   February 27, 2013</dc:title>
  <dc:creator>Walter Wolf</dc:creator>
  <cp:lastModifiedBy>Hua Xie</cp:lastModifiedBy>
  <cp:revision>6428</cp:revision>
  <dcterms:created xsi:type="dcterms:W3CDTF">2013-02-26T17:06:21Z</dcterms:created>
  <dcterms:modified xsi:type="dcterms:W3CDTF">2019-06-27T03:58:28Z</dcterms:modified>
</cp:coreProperties>
</file>